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6" r:id="rId3"/>
    <p:sldId id="260" r:id="rId4"/>
    <p:sldId id="261" r:id="rId5"/>
    <p:sldId id="262" r:id="rId6"/>
    <p:sldId id="270" r:id="rId7"/>
    <p:sldId id="268" r:id="rId8"/>
    <p:sldId id="258" r:id="rId9"/>
    <p:sldId id="273" r:id="rId10"/>
    <p:sldId id="271" r:id="rId11"/>
    <p:sldId id="274" r:id="rId12"/>
    <p:sldId id="278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" id="{913EFBD5-F923-41A0-9A0F-7EFE0CB6533E}">
          <p14:sldIdLst>
            <p14:sldId id="269"/>
          </p14:sldIdLst>
        </p14:section>
        <p14:section name="Body" id="{CDAFF1BB-42A7-497F-BCF4-DACE7BB9D4BB}">
          <p14:sldIdLst>
            <p14:sldId id="276"/>
            <p14:sldId id="260"/>
            <p14:sldId id="261"/>
            <p14:sldId id="262"/>
            <p14:sldId id="270"/>
            <p14:sldId id="268"/>
            <p14:sldId id="258"/>
            <p14:sldId id="273"/>
            <p14:sldId id="271"/>
            <p14:sldId id="274"/>
            <p14:sldId id="278"/>
          </p14:sldIdLst>
        </p14:section>
        <p14:section name="Folienvorlage" id="{CD2E79DB-299D-41DA-9647-38892BE1348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0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\Dropbox\AK4.0_Arbeitspaket%20Fehlermanagement\Entscheidungsmatrix\Ergebnis_paarwVgl_Fehlermanageme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'Egebnis paarweiser Vergleich'!$F$19:$F$28</c:f>
              <c:strCache>
                <c:ptCount val="10"/>
                <c:pt idx="0">
                  <c:v>Handhabung</c:v>
                </c:pt>
                <c:pt idx="1">
                  <c:v>Reporting</c:v>
                </c:pt>
                <c:pt idx="2">
                  <c:v>Integrations-tiefe</c:v>
                </c:pt>
                <c:pt idx="3">
                  <c:v>Erweiterte Erfassung</c:v>
                </c:pt>
                <c:pt idx="4">
                  <c:v>Personal-aufwand zur Pflege</c:v>
                </c:pt>
                <c:pt idx="5">
                  <c:v>Anbindung MDE-System</c:v>
                </c:pt>
                <c:pt idx="6">
                  <c:v>Kosten</c:v>
                </c:pt>
                <c:pt idx="7">
                  <c:v>Plattform-unabhängigkeit</c:v>
                </c:pt>
                <c:pt idx="8">
                  <c:v>System-Gesamtumfang</c:v>
                </c:pt>
                <c:pt idx="9">
                  <c:v>Orts-unabhängiger Zugriff</c:v>
                </c:pt>
              </c:strCache>
            </c:strRef>
          </c:cat>
          <c:val>
            <c:numRef>
              <c:f>'Egebnis paarweiser Vergleich'!$G$19:$G$28</c:f>
              <c:numCache>
                <c:formatCode>0%</c:formatCode>
                <c:ptCount val="10"/>
                <c:pt idx="0">
                  <c:v>0.15369059656218403</c:v>
                </c:pt>
                <c:pt idx="1">
                  <c:v>0.14863498483316481</c:v>
                </c:pt>
                <c:pt idx="2">
                  <c:v>0.12234580384226491</c:v>
                </c:pt>
                <c:pt idx="3">
                  <c:v>0.11425682507583419</c:v>
                </c:pt>
                <c:pt idx="4">
                  <c:v>0.10819009100101112</c:v>
                </c:pt>
                <c:pt idx="5">
                  <c:v>8.5945399393326599E-2</c:v>
                </c:pt>
                <c:pt idx="6">
                  <c:v>7.381193124368049E-2</c:v>
                </c:pt>
                <c:pt idx="7">
                  <c:v>7.0778564206268962E-2</c:v>
                </c:pt>
                <c:pt idx="8">
                  <c:v>6.4711830131445908E-2</c:v>
                </c:pt>
                <c:pt idx="9">
                  <c:v>5.7633973710819006E-2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EF-45A1-8824-86361BDA3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3554175"/>
        <c:axId val="2133522559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'Egebnis paarweiser Vergleich'!$F$19:$F$28</c:f>
              <c:strCache>
                <c:ptCount val="10"/>
                <c:pt idx="0">
                  <c:v>Handhabung</c:v>
                </c:pt>
                <c:pt idx="1">
                  <c:v>Reporting</c:v>
                </c:pt>
                <c:pt idx="2">
                  <c:v>Integrations-tiefe</c:v>
                </c:pt>
                <c:pt idx="3">
                  <c:v>Erweiterte Erfassung</c:v>
                </c:pt>
                <c:pt idx="4">
                  <c:v>Personal-aufwand zur Pflege</c:v>
                </c:pt>
                <c:pt idx="5">
                  <c:v>Anbindung MDE-System</c:v>
                </c:pt>
                <c:pt idx="6">
                  <c:v>Kosten</c:v>
                </c:pt>
                <c:pt idx="7">
                  <c:v>Plattform-unabhängigkeit</c:v>
                </c:pt>
                <c:pt idx="8">
                  <c:v>System-Gesamtumfang</c:v>
                </c:pt>
                <c:pt idx="9">
                  <c:v>Orts-unabhängiger Zugriff</c:v>
                </c:pt>
              </c:strCache>
            </c:strRef>
          </c:cat>
          <c:val>
            <c:numRef>
              <c:f>'Egebnis paarweiser Vergleich'!$H$19:$H$28</c:f>
              <c:numCache>
                <c:formatCode>0%</c:formatCode>
                <c:ptCount val="10"/>
                <c:pt idx="0">
                  <c:v>0.15369059656218403</c:v>
                </c:pt>
                <c:pt idx="1">
                  <c:v>0.30232558139534882</c:v>
                </c:pt>
                <c:pt idx="2">
                  <c:v>0.42467138523761372</c:v>
                </c:pt>
                <c:pt idx="3">
                  <c:v>0.53892821031344795</c:v>
                </c:pt>
                <c:pt idx="4">
                  <c:v>0.64711830131445902</c:v>
                </c:pt>
                <c:pt idx="5">
                  <c:v>0.73306370070778559</c:v>
                </c:pt>
                <c:pt idx="6">
                  <c:v>0.80687563195146605</c:v>
                </c:pt>
                <c:pt idx="7">
                  <c:v>0.87765419615773499</c:v>
                </c:pt>
                <c:pt idx="8">
                  <c:v>0.94236602628918087</c:v>
                </c:pt>
                <c:pt idx="9">
                  <c:v>0.99999999999999989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EF-45A1-8824-86361BDA3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8833183"/>
        <c:axId val="598813215"/>
      </c:lineChart>
      <c:catAx>
        <c:axId val="21335541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33522559"/>
        <c:crosses val="autoZero"/>
        <c:auto val="1"/>
        <c:lblAlgn val="ctr"/>
        <c:lblOffset val="100"/>
        <c:noMultiLvlLbl val="0"/>
      </c:catAx>
      <c:valAx>
        <c:axId val="2133522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33554175"/>
        <c:crosses val="autoZero"/>
        <c:crossBetween val="between"/>
        <c:majorUnit val="2.5000000000000005E-2"/>
      </c:valAx>
      <c:valAx>
        <c:axId val="598813215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98833183"/>
        <c:crosses val="max"/>
        <c:crossBetween val="between"/>
        <c:majorUnit val="0.1"/>
      </c:valAx>
      <c:catAx>
        <c:axId val="5988331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881321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ED1E8-4C71-47B7-AB4D-62064BFEA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5DA4DCB-5663-41F0-99D9-367F23860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5ECEBF-C43D-44E3-BF0C-73107FD1C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B901-CFFD-484E-A248-720602DD6248}" type="datetimeFigureOut">
              <a:rPr lang="de-DE" smtClean="0"/>
              <a:t>06.07.2021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55FB4D-30E2-4FB2-A29D-69103259A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324288-E0B0-4E66-8D0F-E5DC794F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D0AF-595F-4B35-990E-54FD12C6B3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5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9C30D2-529B-4F3D-B7EB-8EEE18403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BF2CC8E-4167-41FE-80BC-474220076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19527D-3C9E-45BC-99D5-ACDA62840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B901-CFFD-484E-A248-720602DD6248}" type="datetimeFigureOut">
              <a:rPr lang="de-DE" smtClean="0"/>
              <a:t>06.07.2021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5D8CC1-D156-457C-B2CD-76FA1402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BD8A9C-DA27-4737-BA9D-57D818D6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D0AF-595F-4B35-990E-54FD12C6B3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178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378ADEF-0CAF-4EF3-8D70-3F7A3A323E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D224B11-0FCF-4C74-A17A-B79E74FFC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7349E3-E152-4189-A9D5-F5A7EF145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B901-CFFD-484E-A248-720602DD6248}" type="datetimeFigureOut">
              <a:rPr lang="de-DE" smtClean="0"/>
              <a:t>06.07.2021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6BDA6A-590B-4638-BF2C-ABFD0B33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CC5DAB-F45D-442F-8633-40951A7D2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D0AF-595F-4B35-990E-54FD12C6B3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85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2009B0-C00E-42A4-A426-FEE8B47C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C18C10-986B-4F82-A334-3A9C7F373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A6D51C-A0AA-428E-83B7-4E3E15941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B901-CFFD-484E-A248-720602DD6248}" type="datetimeFigureOut">
              <a:rPr lang="de-DE" smtClean="0"/>
              <a:t>06.07.2021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FF42E5-0F8F-4352-AF23-BDE57D0B0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BC0A8C-6F2D-4ED1-BDED-D2CE4C151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D0AF-595F-4B35-990E-54FD12C6B3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697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7BFE9-58E0-4400-8BBF-7D60DFA19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305288-B617-4D1F-9D6C-A79B03A77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5BFA98-0D3D-421B-BEB8-F8CB12053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B901-CFFD-484E-A248-720602DD6248}" type="datetimeFigureOut">
              <a:rPr lang="de-DE" smtClean="0"/>
              <a:t>06.07.2021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FC31D5-B0CE-4910-94FD-74221C54B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B9D1D6-417F-47B0-B915-0533159FD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D0AF-595F-4B35-990E-54FD12C6B3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07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1D76F4-90CD-47CB-99D8-F3EB878D4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71AF15-29A8-453F-B7E6-4D31524E6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41BA44F-6396-4E35-B73C-391DFA6CC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27EC13F-A419-4ADC-A57A-2EEAC12F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B901-CFFD-484E-A248-720602DD6248}" type="datetimeFigureOut">
              <a:rPr lang="de-DE" smtClean="0"/>
              <a:t>06.07.2021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B687A70-60D6-4F24-89B7-C44210AFA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C1D047-BA48-4E68-A81F-B6A0C6BA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D0AF-595F-4B35-990E-54FD12C6B3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856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606AC7-FED0-4D7F-8D08-5F9F542BD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C45829-9DE2-4217-AFC7-96C31F472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E7375CB-0C20-4A15-83BC-EBB65D287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812AAC3-949C-48F4-83FF-26D1A4AB1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DCF4E59-4DAF-4B33-8209-9B87137C4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A8173AB-F843-4FC0-BB8E-89F7AB031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B901-CFFD-484E-A248-720602DD6248}" type="datetimeFigureOut">
              <a:rPr lang="de-DE" smtClean="0"/>
              <a:t>06.07.2021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4B978A4-4E16-483A-8362-AACD2FF79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EB79920-4EA8-48A3-8791-E1271F8AD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D0AF-595F-4B35-990E-54FD12C6B3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709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D190B-E263-40AD-AD51-4BFFC72F2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AFC825B-6D64-40CD-B4A4-1075E6DC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B901-CFFD-484E-A248-720602DD6248}" type="datetimeFigureOut">
              <a:rPr lang="de-DE" smtClean="0"/>
              <a:t>06.07.2021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4DD6C9-5A07-4777-896A-9982D7722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48BB554-3A90-4E20-9A15-DCE97F6E0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D0AF-595F-4B35-990E-54FD12C6B3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477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12AC8E0-49CD-4FF6-A34B-B4CFAD3EB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B901-CFFD-484E-A248-720602DD6248}" type="datetimeFigureOut">
              <a:rPr lang="de-DE" smtClean="0"/>
              <a:t>06.07.2021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0C5EFD8-0C85-46FC-BF0F-82D981625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F158EA-741F-40E8-B45D-AE1DD2C2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D0AF-595F-4B35-990E-54FD12C6B3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78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87D9EF-9B4E-4575-A2E9-C3537CA01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4726B6-E864-4F05-8C30-9A3C6E12D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77A2F4B-7BA8-4926-9323-687C99F02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24EEEB1-6595-4130-9578-A84B7CF0D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B901-CFFD-484E-A248-720602DD6248}" type="datetimeFigureOut">
              <a:rPr lang="de-DE" smtClean="0"/>
              <a:t>06.07.2021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8DC7F76-D789-4E95-BFE8-B9F58B5DA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FD0F44-25A0-4576-BEAD-7AE1A3CF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D0AF-595F-4B35-990E-54FD12C6B3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88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2CD113-4F6A-43DD-8DE1-4132A8512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243C95E-D2ED-46B9-A66D-AFC87758B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3EDDB-884C-414C-B9AF-4A11D052B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44819A-9E08-4A79-91D6-61A0B392F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B901-CFFD-484E-A248-720602DD6248}" type="datetimeFigureOut">
              <a:rPr lang="de-DE" smtClean="0"/>
              <a:t>06.07.2021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41636A-A85F-48EF-8E24-6F3C933A2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312DF75-9E37-45E8-B590-56B4FBB4B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D0AF-595F-4B35-990E-54FD12C6B3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54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5A64274-1DA0-474D-AF4C-FDE337E2D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7EF8BE-A313-4456-A023-576FFE7FE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DF28BB-669B-4B12-A917-78FD84F9D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2B901-CFFD-484E-A248-720602DD6248}" type="datetimeFigureOut">
              <a:rPr lang="de-DE" smtClean="0"/>
              <a:t>06.07.2021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115592-698C-4E54-83A1-FE9A2860AC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061485-17A0-4635-9470-CBB303438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5D0AF-595F-4B35-990E-54FD12C6B3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420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31EDF55C-C0DC-42F2-AA55-C24B1485654E}"/>
              </a:ext>
            </a:extLst>
          </p:cNvPr>
          <p:cNvSpPr/>
          <p:nvPr/>
        </p:nvSpPr>
        <p:spPr>
          <a:xfrm>
            <a:off x="0" y="0"/>
            <a:ext cx="12192000" cy="9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Arbeitsgruppe </a:t>
            </a:r>
            <a:r>
              <a:rPr lang="de-DE" sz="2800" b="1" dirty="0">
                <a:solidFill>
                  <a:schemeClr val="tx1"/>
                </a:solidFill>
              </a:rPr>
              <a:t>Fehlerdokumentation und -Vermeidung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3A0F42D8-8589-46C9-A78D-69173C0AD8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t="81521"/>
          <a:stretch/>
        </p:blipFill>
        <p:spPr>
          <a:xfrm>
            <a:off x="-102476" y="6407707"/>
            <a:ext cx="12294476" cy="45029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A5067E0-9B75-4861-8F9A-F34D8929D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0672" y="4299943"/>
            <a:ext cx="1701370" cy="168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 3">
            <a:extLst>
              <a:ext uri="{FF2B5EF4-FFF2-40B4-BE49-F238E27FC236}">
                <a16:creationId xmlns:a16="http://schemas.microsoft.com/office/drawing/2014/main" id="{03355E54-9934-48EC-B4CE-9E15C21A5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613" y="4240659"/>
            <a:ext cx="5085715" cy="180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1159BD6-B2EE-43B6-AC68-AC0F20CD023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07" y="1485328"/>
            <a:ext cx="5756910" cy="216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F04F3DE-2AB1-AD40-B644-AA07A50A3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501" y="4182764"/>
            <a:ext cx="1811077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2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A5067E0-9B75-4861-8F9A-F34D8929D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45944" y="113714"/>
            <a:ext cx="680548" cy="67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47507847-BE3E-453D-8C73-972A79AF6A96}"/>
              </a:ext>
            </a:extLst>
          </p:cNvPr>
          <p:cNvSpPr/>
          <p:nvPr/>
        </p:nvSpPr>
        <p:spPr>
          <a:xfrm>
            <a:off x="0" y="900001"/>
            <a:ext cx="540000" cy="5507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Ergebnisse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1EDF55C-C0DC-42F2-AA55-C24B1485654E}"/>
              </a:ext>
            </a:extLst>
          </p:cNvPr>
          <p:cNvSpPr/>
          <p:nvPr/>
        </p:nvSpPr>
        <p:spPr>
          <a:xfrm>
            <a:off x="0" y="0"/>
            <a:ext cx="12192000" cy="9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Arbeitsgruppe </a:t>
            </a:r>
            <a:r>
              <a:rPr lang="de-DE" sz="2800" b="1" dirty="0">
                <a:solidFill>
                  <a:schemeClr val="tx1"/>
                </a:solidFill>
              </a:rPr>
              <a:t>Fehlerdokumentation und -Vermeidung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3A0F42D8-8589-46C9-A78D-69173C0AD8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t="81521"/>
          <a:stretch/>
        </p:blipFill>
        <p:spPr>
          <a:xfrm>
            <a:off x="-102476" y="6407707"/>
            <a:ext cx="12294476" cy="450293"/>
          </a:xfrm>
          <a:prstGeom prst="rect">
            <a:avLst/>
          </a:prstGeom>
        </p:spPr>
      </p:pic>
      <p:pic>
        <p:nvPicPr>
          <p:cNvPr id="8" name="Bild 3">
            <a:extLst>
              <a:ext uri="{FF2B5EF4-FFF2-40B4-BE49-F238E27FC236}">
                <a16:creationId xmlns:a16="http://schemas.microsoft.com/office/drawing/2014/main" id="{03355E54-9934-48EC-B4CE-9E15C21A5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9329" y="104752"/>
            <a:ext cx="1780000" cy="630000"/>
          </a:xfrm>
          <a:prstGeom prst="rect">
            <a:avLst/>
          </a:prstGeom>
        </p:spPr>
      </p:pic>
      <p:pic>
        <p:nvPicPr>
          <p:cNvPr id="9" name="Bild 3" descr="hummingbird_orange.png">
            <a:extLst>
              <a:ext uri="{FF2B5EF4-FFF2-40B4-BE49-F238E27FC236}">
                <a16:creationId xmlns:a16="http://schemas.microsoft.com/office/drawing/2014/main" id="{B9A78D1B-329C-4B85-BF83-F57C005357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788" y="59752"/>
            <a:ext cx="720000" cy="72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817E59D-F5E4-4D43-A90F-CF953F88D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918" y="1386223"/>
            <a:ext cx="4782558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537A2E2-423A-473F-BAFC-D60E6A026B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0398" y="3694238"/>
            <a:ext cx="4484025" cy="17454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61A8971-FD70-469D-A657-CCEECBAE8E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7744" y="1454989"/>
            <a:ext cx="4906679" cy="15839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0920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A5067E0-9B75-4861-8F9A-F34D8929D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45944" y="113714"/>
            <a:ext cx="680548" cy="67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47507847-BE3E-453D-8C73-972A79AF6A96}"/>
              </a:ext>
            </a:extLst>
          </p:cNvPr>
          <p:cNvSpPr/>
          <p:nvPr/>
        </p:nvSpPr>
        <p:spPr>
          <a:xfrm>
            <a:off x="0" y="900001"/>
            <a:ext cx="540000" cy="5507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Ergebnisse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1EDF55C-C0DC-42F2-AA55-C24B1485654E}"/>
              </a:ext>
            </a:extLst>
          </p:cNvPr>
          <p:cNvSpPr/>
          <p:nvPr/>
        </p:nvSpPr>
        <p:spPr>
          <a:xfrm>
            <a:off x="0" y="0"/>
            <a:ext cx="12192000" cy="9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Arbeitsgruppe </a:t>
            </a:r>
            <a:r>
              <a:rPr lang="de-DE" sz="2800" b="1" dirty="0">
                <a:solidFill>
                  <a:schemeClr val="tx1"/>
                </a:solidFill>
              </a:rPr>
              <a:t>Fehlerdokumentation und -Vermeidung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3A0F42D8-8589-46C9-A78D-69173C0AD8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t="81521"/>
          <a:stretch/>
        </p:blipFill>
        <p:spPr>
          <a:xfrm>
            <a:off x="-102476" y="6407707"/>
            <a:ext cx="12294476" cy="450293"/>
          </a:xfrm>
          <a:prstGeom prst="rect">
            <a:avLst/>
          </a:prstGeom>
        </p:spPr>
      </p:pic>
      <p:pic>
        <p:nvPicPr>
          <p:cNvPr id="8" name="Bild 3">
            <a:extLst>
              <a:ext uri="{FF2B5EF4-FFF2-40B4-BE49-F238E27FC236}">
                <a16:creationId xmlns:a16="http://schemas.microsoft.com/office/drawing/2014/main" id="{03355E54-9934-48EC-B4CE-9E15C21A5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9329" y="104752"/>
            <a:ext cx="1780000" cy="630000"/>
          </a:xfrm>
          <a:prstGeom prst="rect">
            <a:avLst/>
          </a:prstGeom>
        </p:spPr>
      </p:pic>
      <p:pic>
        <p:nvPicPr>
          <p:cNvPr id="9" name="Bild 3" descr="hummingbird_orange.png">
            <a:extLst>
              <a:ext uri="{FF2B5EF4-FFF2-40B4-BE49-F238E27FC236}">
                <a16:creationId xmlns:a16="http://schemas.microsoft.com/office/drawing/2014/main" id="{B9A78D1B-329C-4B85-BF83-F57C005357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788" y="59752"/>
            <a:ext cx="720000" cy="72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0B20257-4F65-49EF-8997-CAAE050FC1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250" y="943220"/>
            <a:ext cx="10773528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95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7507847-BE3E-453D-8C73-972A79AF6A96}"/>
              </a:ext>
            </a:extLst>
          </p:cNvPr>
          <p:cNvSpPr/>
          <p:nvPr/>
        </p:nvSpPr>
        <p:spPr>
          <a:xfrm>
            <a:off x="0" y="900001"/>
            <a:ext cx="540000" cy="5507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Ansprechpartner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1EDF55C-C0DC-42F2-AA55-C24B1485654E}"/>
              </a:ext>
            </a:extLst>
          </p:cNvPr>
          <p:cNvSpPr/>
          <p:nvPr/>
        </p:nvSpPr>
        <p:spPr>
          <a:xfrm>
            <a:off x="0" y="0"/>
            <a:ext cx="12192000" cy="9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Arbeitsgruppe </a:t>
            </a:r>
            <a:r>
              <a:rPr lang="de-DE" sz="2800" b="1" dirty="0">
                <a:solidFill>
                  <a:schemeClr val="tx1"/>
                </a:solidFill>
              </a:rPr>
              <a:t>Fehlerdokumentation und -Vermeidung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3A0F42D8-8589-46C9-A78D-69173C0AD8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t="81521"/>
          <a:stretch/>
        </p:blipFill>
        <p:spPr>
          <a:xfrm>
            <a:off x="-102476" y="6407707"/>
            <a:ext cx="12294476" cy="45029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A5067E0-9B75-4861-8F9A-F34D8929D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45944" y="113714"/>
            <a:ext cx="680548" cy="67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 3">
            <a:extLst>
              <a:ext uri="{FF2B5EF4-FFF2-40B4-BE49-F238E27FC236}">
                <a16:creationId xmlns:a16="http://schemas.microsoft.com/office/drawing/2014/main" id="{03355E54-9934-48EC-B4CE-9E15C21A5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9329" y="104752"/>
            <a:ext cx="1780000" cy="630000"/>
          </a:xfrm>
          <a:prstGeom prst="rect">
            <a:avLst/>
          </a:prstGeom>
        </p:spPr>
      </p:pic>
      <p:pic>
        <p:nvPicPr>
          <p:cNvPr id="9" name="Bild 3" descr="hummingbird_orange.png">
            <a:extLst>
              <a:ext uri="{FF2B5EF4-FFF2-40B4-BE49-F238E27FC236}">
                <a16:creationId xmlns:a16="http://schemas.microsoft.com/office/drawing/2014/main" id="{B9A78D1B-329C-4B85-BF83-F57C005357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788" y="59752"/>
            <a:ext cx="720000" cy="720000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9FD696BC-49A3-4232-915F-BE12DDED8DFC}"/>
              </a:ext>
            </a:extLst>
          </p:cNvPr>
          <p:cNvSpPr txBox="1"/>
          <p:nvPr/>
        </p:nvSpPr>
        <p:spPr>
          <a:xfrm>
            <a:off x="3675888" y="1175986"/>
            <a:ext cx="616305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u="sng" dirty="0"/>
              <a:t>Ansprechpartner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/>
              <a:t>IKOffice</a:t>
            </a:r>
            <a:r>
              <a:rPr lang="de-DE" b="1" dirty="0"/>
              <a:t> GmbH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Ingo Kuhlmann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ikuhlmann@ikoffice.de,      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0441 21988 950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/>
              <a:t>ProLeiS</a:t>
            </a:r>
            <a:r>
              <a:rPr lang="de-DE" b="1" dirty="0"/>
              <a:t> GmbH (Tebis)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Robert </a:t>
            </a:r>
            <a:r>
              <a:rPr lang="de-DE" dirty="0" err="1"/>
              <a:t>Aulbur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robert.aulbur@tebis.com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089 81803 1260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Hummingbird Services GmbH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Marcus Kalbacher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mak@hummingbird-services.de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0911 2379 480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/>
              <a:t>orgavision</a:t>
            </a:r>
            <a:r>
              <a:rPr lang="de-DE" b="1" dirty="0"/>
              <a:t> GmbH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Marion </a:t>
            </a:r>
            <a:r>
              <a:rPr lang="de-DE" dirty="0" err="1"/>
              <a:t>Sibbe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marion.sibbe@orgavision.com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030 55574 7221</a:t>
            </a:r>
          </a:p>
        </p:txBody>
      </p:sp>
    </p:spTree>
    <p:extLst>
      <p:ext uri="{BB962C8B-B14F-4D97-AF65-F5344CB8AC3E}">
        <p14:creationId xmlns:p14="http://schemas.microsoft.com/office/powerpoint/2010/main" val="68927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7507847-BE3E-453D-8C73-972A79AF6A96}"/>
              </a:ext>
            </a:extLst>
          </p:cNvPr>
          <p:cNvSpPr/>
          <p:nvPr/>
        </p:nvSpPr>
        <p:spPr>
          <a:xfrm>
            <a:off x="0" y="900001"/>
            <a:ext cx="540000" cy="5507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Aktueller Stand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1EDF55C-C0DC-42F2-AA55-C24B1485654E}"/>
              </a:ext>
            </a:extLst>
          </p:cNvPr>
          <p:cNvSpPr/>
          <p:nvPr/>
        </p:nvSpPr>
        <p:spPr>
          <a:xfrm>
            <a:off x="0" y="0"/>
            <a:ext cx="12192000" cy="9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Arbeitsgruppe </a:t>
            </a:r>
            <a:r>
              <a:rPr lang="de-DE" sz="2800" b="1" dirty="0">
                <a:solidFill>
                  <a:schemeClr val="tx1"/>
                </a:solidFill>
              </a:rPr>
              <a:t>Fehlerdokumentation und -Vermeidung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3A0F42D8-8589-46C9-A78D-69173C0AD8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t="81521"/>
          <a:stretch/>
        </p:blipFill>
        <p:spPr>
          <a:xfrm>
            <a:off x="-102476" y="6407707"/>
            <a:ext cx="12294476" cy="45029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A5067E0-9B75-4861-8F9A-F34D8929D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45944" y="113714"/>
            <a:ext cx="680548" cy="67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 3">
            <a:extLst>
              <a:ext uri="{FF2B5EF4-FFF2-40B4-BE49-F238E27FC236}">
                <a16:creationId xmlns:a16="http://schemas.microsoft.com/office/drawing/2014/main" id="{03355E54-9934-48EC-B4CE-9E15C21A5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9329" y="104752"/>
            <a:ext cx="1780000" cy="630000"/>
          </a:xfrm>
          <a:prstGeom prst="rect">
            <a:avLst/>
          </a:prstGeom>
        </p:spPr>
      </p:pic>
      <p:pic>
        <p:nvPicPr>
          <p:cNvPr id="9" name="Bild 3" descr="hummingbird_orange.png">
            <a:extLst>
              <a:ext uri="{FF2B5EF4-FFF2-40B4-BE49-F238E27FC236}">
                <a16:creationId xmlns:a16="http://schemas.microsoft.com/office/drawing/2014/main" id="{B9A78D1B-329C-4B85-BF83-F57C005357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788" y="59752"/>
            <a:ext cx="720000" cy="720000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4BF92CA-A8DD-400B-A322-2BB2174B5ADB}"/>
              </a:ext>
            </a:extLst>
          </p:cNvPr>
          <p:cNvCxnSpPr/>
          <p:nvPr/>
        </p:nvCxnSpPr>
        <p:spPr>
          <a:xfrm>
            <a:off x="8646768" y="1371239"/>
            <a:ext cx="0" cy="43200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8AD5A7CA-214B-4A17-AE4B-779FE44E40C2}"/>
              </a:ext>
            </a:extLst>
          </p:cNvPr>
          <p:cNvSpPr txBox="1"/>
          <p:nvPr/>
        </p:nvSpPr>
        <p:spPr>
          <a:xfrm>
            <a:off x="8766719" y="5234283"/>
            <a:ext cx="756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Heute</a:t>
            </a:r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2DDBAEAF-AF0A-42C3-A815-FA16F3500554}"/>
              </a:ext>
            </a:extLst>
          </p:cNvPr>
          <p:cNvSpPr/>
          <p:nvPr/>
        </p:nvSpPr>
        <p:spPr>
          <a:xfrm>
            <a:off x="966000" y="4695766"/>
            <a:ext cx="10800000" cy="5400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4FAA1EC-1330-4EED-9479-99A766E5806E}"/>
              </a:ext>
            </a:extLst>
          </p:cNvPr>
          <p:cNvSpPr txBox="1"/>
          <p:nvPr/>
        </p:nvSpPr>
        <p:spPr>
          <a:xfrm rot="16200000">
            <a:off x="21729" y="3109844"/>
            <a:ext cx="3276633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Bisherige Ergebnisse aufarbeiten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E8CA7AA-BA76-45E8-8A6C-9C24D18914C6}"/>
              </a:ext>
            </a:extLst>
          </p:cNvPr>
          <p:cNvSpPr txBox="1"/>
          <p:nvPr/>
        </p:nvSpPr>
        <p:spPr>
          <a:xfrm rot="16200000">
            <a:off x="2379538" y="3258520"/>
            <a:ext cx="2979281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/>
              <a:t>Leitfaden Fehlermanagement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11E3EC4-BDF4-40B8-84E6-61BCDEC0DD2A}"/>
              </a:ext>
            </a:extLst>
          </p:cNvPr>
          <p:cNvSpPr txBox="1"/>
          <p:nvPr/>
        </p:nvSpPr>
        <p:spPr>
          <a:xfrm rot="16200000">
            <a:off x="4048727" y="3540662"/>
            <a:ext cx="2383671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/>
              <a:t>Technologie-Recherche</a:t>
            </a: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4EFE1D21-78E1-49AC-B056-C84F3BB51EC4}"/>
              </a:ext>
            </a:extLst>
          </p:cNvPr>
          <p:cNvCxnSpPr/>
          <p:nvPr/>
        </p:nvCxnSpPr>
        <p:spPr>
          <a:xfrm>
            <a:off x="9757173" y="1269000"/>
            <a:ext cx="0" cy="43200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FD13E31-1A38-45A4-86B4-E8367A9646EC}"/>
              </a:ext>
            </a:extLst>
          </p:cNvPr>
          <p:cNvSpPr txBox="1"/>
          <p:nvPr/>
        </p:nvSpPr>
        <p:spPr>
          <a:xfrm>
            <a:off x="10165295" y="5267738"/>
            <a:ext cx="904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Zukunft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352AE61-380A-4EE2-B9A7-AD04924CD1BD}"/>
              </a:ext>
            </a:extLst>
          </p:cNvPr>
          <p:cNvSpPr txBox="1"/>
          <p:nvPr/>
        </p:nvSpPr>
        <p:spPr>
          <a:xfrm>
            <a:off x="6796636" y="5262447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Vergangenheit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4090583-029E-4ABA-8017-6C4DEFFD3240}"/>
              </a:ext>
            </a:extLst>
          </p:cNvPr>
          <p:cNvSpPr txBox="1"/>
          <p:nvPr/>
        </p:nvSpPr>
        <p:spPr>
          <a:xfrm rot="16200000">
            <a:off x="4436526" y="3151862"/>
            <a:ext cx="3183925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/>
              <a:t>Lösungsmöglichkeiten/Kriterien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CB0B35B-7168-4712-A141-569EE01E4B0A}"/>
              </a:ext>
            </a:extLst>
          </p:cNvPr>
          <p:cNvSpPr txBox="1"/>
          <p:nvPr/>
        </p:nvSpPr>
        <p:spPr>
          <a:xfrm rot="16200000">
            <a:off x="6139177" y="3472102"/>
            <a:ext cx="2520791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/>
              <a:t>Anfragen bei Lieferanten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E03CE62-B50C-40F4-A517-FCF3DC0D1D55}"/>
              </a:ext>
            </a:extLst>
          </p:cNvPr>
          <p:cNvSpPr txBox="1"/>
          <p:nvPr/>
        </p:nvSpPr>
        <p:spPr>
          <a:xfrm rot="16200000">
            <a:off x="5719941" y="3655802"/>
            <a:ext cx="2153390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/>
              <a:t>Paarweiser Vergleich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7F8595A-E8CF-4EE7-800A-98FA7CFCF808}"/>
              </a:ext>
            </a:extLst>
          </p:cNvPr>
          <p:cNvSpPr txBox="1"/>
          <p:nvPr/>
        </p:nvSpPr>
        <p:spPr>
          <a:xfrm rot="16200000">
            <a:off x="6699983" y="3285146"/>
            <a:ext cx="2899910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/>
              <a:t>Paarweisen Vgl. durchführen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8AE0FFD-4FF8-48BE-B8F5-EF645C0DD562}"/>
              </a:ext>
            </a:extLst>
          </p:cNvPr>
          <p:cNvSpPr txBox="1"/>
          <p:nvPr/>
        </p:nvSpPr>
        <p:spPr>
          <a:xfrm rot="16200000">
            <a:off x="7355320" y="2956349"/>
            <a:ext cx="3578840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/>
              <a:t>Präsentation + Entscheidungsmatrix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E3DBBD7-987F-449D-ADDB-870E7A1A68F5}"/>
              </a:ext>
            </a:extLst>
          </p:cNvPr>
          <p:cNvSpPr txBox="1"/>
          <p:nvPr/>
        </p:nvSpPr>
        <p:spPr>
          <a:xfrm rot="16200000">
            <a:off x="9158864" y="3412347"/>
            <a:ext cx="2640301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/>
              <a:t>Selbstständige Bewertung</a:t>
            </a:r>
          </a:p>
        </p:txBody>
      </p:sp>
    </p:spTree>
    <p:extLst>
      <p:ext uri="{BB962C8B-B14F-4D97-AF65-F5344CB8AC3E}">
        <p14:creationId xmlns:p14="http://schemas.microsoft.com/office/powerpoint/2010/main" val="2113905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7507847-BE3E-453D-8C73-972A79AF6A96}"/>
              </a:ext>
            </a:extLst>
          </p:cNvPr>
          <p:cNvSpPr/>
          <p:nvPr/>
        </p:nvSpPr>
        <p:spPr>
          <a:xfrm>
            <a:off x="0" y="900001"/>
            <a:ext cx="540000" cy="5507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Technologie-Recherche (Anbieter)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1EDF55C-C0DC-42F2-AA55-C24B1485654E}"/>
              </a:ext>
            </a:extLst>
          </p:cNvPr>
          <p:cNvSpPr/>
          <p:nvPr/>
        </p:nvSpPr>
        <p:spPr>
          <a:xfrm>
            <a:off x="0" y="0"/>
            <a:ext cx="12192000" cy="9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Arbeitsgruppe </a:t>
            </a:r>
            <a:r>
              <a:rPr lang="de-DE" sz="2800" b="1" dirty="0">
                <a:solidFill>
                  <a:schemeClr val="tx1"/>
                </a:solidFill>
              </a:rPr>
              <a:t>Fehlerdokumentation und -Vermeidung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3A0F42D8-8589-46C9-A78D-69173C0AD8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t="81521"/>
          <a:stretch/>
        </p:blipFill>
        <p:spPr>
          <a:xfrm>
            <a:off x="-102476" y="6407707"/>
            <a:ext cx="12294476" cy="45029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A5067E0-9B75-4861-8F9A-F34D8929D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45944" y="113714"/>
            <a:ext cx="680548" cy="67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 3">
            <a:extLst>
              <a:ext uri="{FF2B5EF4-FFF2-40B4-BE49-F238E27FC236}">
                <a16:creationId xmlns:a16="http://schemas.microsoft.com/office/drawing/2014/main" id="{03355E54-9934-48EC-B4CE-9E15C21A5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9329" y="104752"/>
            <a:ext cx="1780000" cy="630000"/>
          </a:xfrm>
          <a:prstGeom prst="rect">
            <a:avLst/>
          </a:prstGeom>
        </p:spPr>
      </p:pic>
      <p:pic>
        <p:nvPicPr>
          <p:cNvPr id="9" name="Bild 3" descr="hummingbird_orange.png">
            <a:extLst>
              <a:ext uri="{FF2B5EF4-FFF2-40B4-BE49-F238E27FC236}">
                <a16:creationId xmlns:a16="http://schemas.microsoft.com/office/drawing/2014/main" id="{B9A78D1B-329C-4B85-BF83-F57C005357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788" y="59752"/>
            <a:ext cx="720000" cy="720000"/>
          </a:xfrm>
          <a:prstGeom prst="rect">
            <a:avLst/>
          </a:prstGeom>
        </p:spPr>
      </p:pic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667242EE-3281-4902-B0DD-C4190A345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790268"/>
              </p:ext>
            </p:extLst>
          </p:nvPr>
        </p:nvGraphicFramePr>
        <p:xfrm>
          <a:off x="2032000" y="1574800"/>
          <a:ext cx="8128000" cy="3708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327384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292769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Produkt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296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Process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Gardening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www.process-gardening.de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1159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WBA Fehlermanagement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werkzeugbau-</a:t>
                      </a:r>
                      <a:r>
                        <a:rPr lang="de-DE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akademie.de</a:t>
                      </a:r>
                      <a:r>
                        <a:rPr lang="de-D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/angebot/softwareentwicklung/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4093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WBI Wissensmanagement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www.wbi-wissensmanagement.com</a:t>
                      </a:r>
                      <a:r>
                        <a:rPr lang="de-D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3235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www.d4-software.com/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0556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IKOffice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www.ikoffice.de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1120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Babtec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www.babtec.de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2921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Tebis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www.tebis.com</a:t>
                      </a:r>
                      <a:r>
                        <a:rPr lang="de-D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/de/</a:t>
                      </a:r>
                      <a:r>
                        <a:rPr lang="de-DE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software</a:t>
                      </a:r>
                      <a:r>
                        <a:rPr lang="de-D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de-DE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mes</a:t>
                      </a:r>
                      <a:r>
                        <a:rPr lang="de-D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-software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9351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Orgavision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www.orgavision.com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0846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Hummingbird/Schubert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www.hummingbird-systems.com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5206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970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7507847-BE3E-453D-8C73-972A79AF6A96}"/>
              </a:ext>
            </a:extLst>
          </p:cNvPr>
          <p:cNvSpPr/>
          <p:nvPr/>
        </p:nvSpPr>
        <p:spPr>
          <a:xfrm>
            <a:off x="0" y="900001"/>
            <a:ext cx="540000" cy="5507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Technologie-Recherche (Ergebnis)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1EDF55C-C0DC-42F2-AA55-C24B1485654E}"/>
              </a:ext>
            </a:extLst>
          </p:cNvPr>
          <p:cNvSpPr/>
          <p:nvPr/>
        </p:nvSpPr>
        <p:spPr>
          <a:xfrm>
            <a:off x="0" y="0"/>
            <a:ext cx="12192000" cy="9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Arbeitsgruppe </a:t>
            </a:r>
            <a:r>
              <a:rPr lang="de-DE" sz="2800" b="1" dirty="0">
                <a:solidFill>
                  <a:schemeClr val="tx1"/>
                </a:solidFill>
              </a:rPr>
              <a:t>Fehlerdokumentation und -Vermeidung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3A0F42D8-8589-46C9-A78D-69173C0AD8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t="81521"/>
          <a:stretch/>
        </p:blipFill>
        <p:spPr>
          <a:xfrm>
            <a:off x="-102476" y="6407707"/>
            <a:ext cx="12294476" cy="45029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A5067E0-9B75-4861-8F9A-F34D8929D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45944" y="113714"/>
            <a:ext cx="680548" cy="67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 3">
            <a:extLst>
              <a:ext uri="{FF2B5EF4-FFF2-40B4-BE49-F238E27FC236}">
                <a16:creationId xmlns:a16="http://schemas.microsoft.com/office/drawing/2014/main" id="{03355E54-9934-48EC-B4CE-9E15C21A5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9329" y="104752"/>
            <a:ext cx="1780000" cy="630000"/>
          </a:xfrm>
          <a:prstGeom prst="rect">
            <a:avLst/>
          </a:prstGeom>
        </p:spPr>
      </p:pic>
      <p:pic>
        <p:nvPicPr>
          <p:cNvPr id="9" name="Bild 3" descr="hummingbird_orange.png">
            <a:extLst>
              <a:ext uri="{FF2B5EF4-FFF2-40B4-BE49-F238E27FC236}">
                <a16:creationId xmlns:a16="http://schemas.microsoft.com/office/drawing/2014/main" id="{B9A78D1B-329C-4B85-BF83-F57C005357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788" y="59752"/>
            <a:ext cx="720000" cy="72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6880D87-0437-4323-B5F0-912C3DB110BC}"/>
              </a:ext>
            </a:extLst>
          </p:cNvPr>
          <p:cNvSpPr txBox="1"/>
          <p:nvPr/>
        </p:nvSpPr>
        <p:spPr>
          <a:xfrm>
            <a:off x="1203158" y="1540723"/>
            <a:ext cx="5941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Ergebnis: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9 mögliche Lösungen mit unterschiedlichen Ausprägungen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0998E21-B701-4AD1-99BF-A15CD4AAA263}"/>
              </a:ext>
            </a:extLst>
          </p:cNvPr>
          <p:cNvSpPr txBox="1"/>
          <p:nvPr/>
        </p:nvSpPr>
        <p:spPr>
          <a:xfrm>
            <a:off x="1203158" y="2727338"/>
            <a:ext cx="743325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Problem: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Bewertung der Lösung ist von Faktor Mensch abhängig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Lösungen haben unterschiedliche Schwerpunkte (Stärken und Schwächen)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Lösungen sind nur indirekt vergleichbar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Jeder Interessent hat andere Anforderungen</a:t>
            </a:r>
          </a:p>
          <a:p>
            <a:endParaRPr lang="de-DE" dirty="0"/>
          </a:p>
          <a:p>
            <a:r>
              <a:rPr lang="de-DE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 Entscheidungsfindung ist nicht aussagekräftig!</a:t>
            </a: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Wege in den (Traum-)Beruf - TH Köln">
            <a:extLst>
              <a:ext uri="{FF2B5EF4-FFF2-40B4-BE49-F238E27FC236}">
                <a16:creationId xmlns:a16="http://schemas.microsoft.com/office/drawing/2014/main" id="{7BDF7BC4-9D7E-4F15-9A94-5F874B958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14" y="1262623"/>
            <a:ext cx="383930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erschiedene Wege Ausmalbilder - Ultra Coloring Pages">
            <a:extLst>
              <a:ext uri="{FF2B5EF4-FFF2-40B4-BE49-F238E27FC236}">
                <a16:creationId xmlns:a16="http://schemas.microsoft.com/office/drawing/2014/main" id="{37D7DB1D-1427-4369-9770-2312EFED4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788" y="364381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23ADE479-3BE8-455C-9E1E-23B07FD677BC}"/>
              </a:ext>
            </a:extLst>
          </p:cNvPr>
          <p:cNvSpPr/>
          <p:nvPr/>
        </p:nvSpPr>
        <p:spPr>
          <a:xfrm>
            <a:off x="9531588" y="5207662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61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7507847-BE3E-453D-8C73-972A79AF6A96}"/>
              </a:ext>
            </a:extLst>
          </p:cNvPr>
          <p:cNvSpPr/>
          <p:nvPr/>
        </p:nvSpPr>
        <p:spPr>
          <a:xfrm>
            <a:off x="0" y="900001"/>
            <a:ext cx="540000" cy="5507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Technologie-Recherche (Entscheidungsfindung)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1EDF55C-C0DC-42F2-AA55-C24B1485654E}"/>
              </a:ext>
            </a:extLst>
          </p:cNvPr>
          <p:cNvSpPr/>
          <p:nvPr/>
        </p:nvSpPr>
        <p:spPr>
          <a:xfrm>
            <a:off x="0" y="0"/>
            <a:ext cx="12192000" cy="9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Arbeitsgruppe </a:t>
            </a:r>
            <a:r>
              <a:rPr lang="de-DE" sz="2800" b="1" dirty="0">
                <a:solidFill>
                  <a:schemeClr val="tx1"/>
                </a:solidFill>
              </a:rPr>
              <a:t>Fehlerdokumentation und -Vermeidung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3A0F42D8-8589-46C9-A78D-69173C0AD8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t="81521"/>
          <a:stretch/>
        </p:blipFill>
        <p:spPr>
          <a:xfrm>
            <a:off x="-102476" y="6407707"/>
            <a:ext cx="12294476" cy="45029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A5067E0-9B75-4861-8F9A-F34D8929D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45944" y="113714"/>
            <a:ext cx="680548" cy="67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 3">
            <a:extLst>
              <a:ext uri="{FF2B5EF4-FFF2-40B4-BE49-F238E27FC236}">
                <a16:creationId xmlns:a16="http://schemas.microsoft.com/office/drawing/2014/main" id="{03355E54-9934-48EC-B4CE-9E15C21A5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9329" y="104752"/>
            <a:ext cx="1780000" cy="630000"/>
          </a:xfrm>
          <a:prstGeom prst="rect">
            <a:avLst/>
          </a:prstGeom>
        </p:spPr>
      </p:pic>
      <p:pic>
        <p:nvPicPr>
          <p:cNvPr id="9" name="Bild 3" descr="hummingbird_orange.png">
            <a:extLst>
              <a:ext uri="{FF2B5EF4-FFF2-40B4-BE49-F238E27FC236}">
                <a16:creationId xmlns:a16="http://schemas.microsoft.com/office/drawing/2014/main" id="{B9A78D1B-329C-4B85-BF83-F57C005357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788" y="59752"/>
            <a:ext cx="720000" cy="720000"/>
          </a:xfrm>
          <a:prstGeom prst="rect">
            <a:avLst/>
          </a:prstGeom>
        </p:spPr>
      </p:pic>
      <p:pic>
        <p:nvPicPr>
          <p:cNvPr id="5122" name="Picture 2" descr="The objective technical problem should not be that much of a problem | FPC  Review">
            <a:extLst>
              <a:ext uri="{FF2B5EF4-FFF2-40B4-BE49-F238E27FC236}">
                <a16:creationId xmlns:a16="http://schemas.microsoft.com/office/drawing/2014/main" id="{D3362E7D-18AF-4D33-B528-A25ABC97E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418" y="1507344"/>
            <a:ext cx="3428571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A8A6511-431D-4457-AF90-45B501A157B8}"/>
              </a:ext>
            </a:extLst>
          </p:cNvPr>
          <p:cNvSpPr txBox="1"/>
          <p:nvPr/>
        </p:nvSpPr>
        <p:spPr>
          <a:xfrm>
            <a:off x="1203158" y="2117558"/>
            <a:ext cx="61721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Entscheidungsfindung:</a:t>
            </a:r>
            <a:r>
              <a:rPr lang="de-DE" dirty="0"/>
              <a:t>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2400" b="1" dirty="0">
                <a:solidFill>
                  <a:schemeClr val="accent6"/>
                </a:solidFill>
                <a:sym typeface="Wingdings" panose="05000000000000000000" pitchFamily="2" charset="2"/>
              </a:rPr>
              <a:t> Paarweiser Vergleich + Entscheidungsmatrix</a:t>
            </a:r>
            <a:endParaRPr lang="de-DE" sz="2400" b="1" dirty="0">
              <a:solidFill>
                <a:schemeClr val="accent6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3F0E566-B806-4C57-BE39-A918D3A7C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03" y="4004776"/>
            <a:ext cx="201117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6906576-0BCC-4E2F-BE5A-D9134E666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736" y="3957526"/>
            <a:ext cx="237423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3C18157A-FEC3-47AE-83D4-FF9FD27B6D94}"/>
              </a:ext>
            </a:extLst>
          </p:cNvPr>
          <p:cNvSpPr/>
          <p:nvPr/>
        </p:nvSpPr>
        <p:spPr>
          <a:xfrm>
            <a:off x="3184602" y="4805146"/>
            <a:ext cx="978408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32" name="Picture 8" descr="Antiviren-Systeme: Wie berechnet man einen ROI? - it-daily.net">
            <a:extLst>
              <a:ext uri="{FF2B5EF4-FFF2-40B4-BE49-F238E27FC236}">
                <a16:creationId xmlns:a16="http://schemas.microsoft.com/office/drawing/2014/main" id="{C628BA8B-C3EE-449C-858B-D9293D0EB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491" y="4007068"/>
            <a:ext cx="240659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66BCDCA6-FC9A-4E1A-A812-64FE1C017069}"/>
              </a:ext>
            </a:extLst>
          </p:cNvPr>
          <p:cNvSpPr/>
          <p:nvPr/>
        </p:nvSpPr>
        <p:spPr>
          <a:xfrm>
            <a:off x="7145010" y="4805146"/>
            <a:ext cx="978408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630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7507847-BE3E-453D-8C73-972A79AF6A96}"/>
              </a:ext>
            </a:extLst>
          </p:cNvPr>
          <p:cNvSpPr/>
          <p:nvPr/>
        </p:nvSpPr>
        <p:spPr>
          <a:xfrm>
            <a:off x="0" y="900001"/>
            <a:ext cx="540000" cy="5507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Technologie-Recherche (Entscheidungsfindung)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1EDF55C-C0DC-42F2-AA55-C24B1485654E}"/>
              </a:ext>
            </a:extLst>
          </p:cNvPr>
          <p:cNvSpPr/>
          <p:nvPr/>
        </p:nvSpPr>
        <p:spPr>
          <a:xfrm>
            <a:off x="0" y="0"/>
            <a:ext cx="12192000" cy="9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Arbeitsgruppe </a:t>
            </a:r>
            <a:r>
              <a:rPr lang="de-DE" sz="2800" b="1" dirty="0">
                <a:solidFill>
                  <a:schemeClr val="tx1"/>
                </a:solidFill>
              </a:rPr>
              <a:t>Fehlerdokumentation und -Vermeidung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3A0F42D8-8589-46C9-A78D-69173C0AD8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t="81521"/>
          <a:stretch/>
        </p:blipFill>
        <p:spPr>
          <a:xfrm>
            <a:off x="-102476" y="6407707"/>
            <a:ext cx="12294476" cy="45029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A5067E0-9B75-4861-8F9A-F34D8929D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45944" y="113714"/>
            <a:ext cx="680548" cy="67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 3">
            <a:extLst>
              <a:ext uri="{FF2B5EF4-FFF2-40B4-BE49-F238E27FC236}">
                <a16:creationId xmlns:a16="http://schemas.microsoft.com/office/drawing/2014/main" id="{03355E54-9934-48EC-B4CE-9E15C21A5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9329" y="104752"/>
            <a:ext cx="1780000" cy="630000"/>
          </a:xfrm>
          <a:prstGeom prst="rect">
            <a:avLst/>
          </a:prstGeom>
        </p:spPr>
      </p:pic>
      <p:pic>
        <p:nvPicPr>
          <p:cNvPr id="9" name="Bild 3" descr="hummingbird_orange.png">
            <a:extLst>
              <a:ext uri="{FF2B5EF4-FFF2-40B4-BE49-F238E27FC236}">
                <a16:creationId xmlns:a16="http://schemas.microsoft.com/office/drawing/2014/main" id="{B9A78D1B-329C-4B85-BF83-F57C005357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788" y="59752"/>
            <a:ext cx="720000" cy="720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5D63129-BFFA-47FF-B8F9-164D6EE2E042}"/>
              </a:ext>
            </a:extLst>
          </p:cNvPr>
          <p:cNvSpPr txBox="1"/>
          <p:nvPr/>
        </p:nvSpPr>
        <p:spPr>
          <a:xfrm>
            <a:off x="1171261" y="1507344"/>
            <a:ext cx="6739362" cy="4065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/>
              <a:t>Vorgehensweise:</a:t>
            </a:r>
            <a:r>
              <a:rPr lang="de-DE" dirty="0"/>
              <a:t>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dirty="0"/>
              <a:t>Ermittlung von Kriterien für Fehlermanagementsysteme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dirty="0"/>
              <a:t>Gewichtung der Kriterien gegeneinander (z.B. mit Hilfe von AK-Teilnehmern)</a:t>
            </a:r>
          </a:p>
          <a:p>
            <a:pPr>
              <a:lnSpc>
                <a:spcPct val="150000"/>
              </a:lnSpc>
            </a:pPr>
            <a:r>
              <a:rPr lang="de-DE" dirty="0"/>
              <a:t>       (Parallel durch Arbeitsgruppe: Anfragen der Kriterien bei Lieferant („Lastenheft“)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de-DE" dirty="0"/>
              <a:t>Mittelung der Gewichtung („Querschnitt der Meinung“)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de-DE" dirty="0"/>
              <a:t>Präsentation der Gewichtung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de-DE" dirty="0"/>
              <a:t>Entscheidungsmatrix an einem Beispiel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de-DE" dirty="0"/>
              <a:t>Selbstbewertung und eigene Entscheidungsfindung</a:t>
            </a:r>
          </a:p>
        </p:txBody>
      </p:sp>
      <p:pic>
        <p:nvPicPr>
          <p:cNvPr id="2050" name="Picture 2" descr="LÖSUNGSWEG (@loesungsweg) | Twitter">
            <a:extLst>
              <a:ext uri="{FF2B5EF4-FFF2-40B4-BE49-F238E27FC236}">
                <a16:creationId xmlns:a16="http://schemas.microsoft.com/office/drawing/2014/main" id="{F48FB9B7-E0EB-4EE0-A7F5-5AEAE6EAF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788" y="1740272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71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7507847-BE3E-453D-8C73-972A79AF6A96}"/>
              </a:ext>
            </a:extLst>
          </p:cNvPr>
          <p:cNvSpPr/>
          <p:nvPr/>
        </p:nvSpPr>
        <p:spPr>
          <a:xfrm>
            <a:off x="0" y="900001"/>
            <a:ext cx="540000" cy="5507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Aktueller Stand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1EDF55C-C0DC-42F2-AA55-C24B1485654E}"/>
              </a:ext>
            </a:extLst>
          </p:cNvPr>
          <p:cNvSpPr/>
          <p:nvPr/>
        </p:nvSpPr>
        <p:spPr>
          <a:xfrm>
            <a:off x="0" y="0"/>
            <a:ext cx="12192000" cy="9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Arbeitsgruppe </a:t>
            </a:r>
            <a:r>
              <a:rPr lang="de-DE" sz="2800" b="1" dirty="0">
                <a:solidFill>
                  <a:schemeClr val="tx1"/>
                </a:solidFill>
              </a:rPr>
              <a:t>Fehlerdokumentation und -Vermeidung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3A0F42D8-8589-46C9-A78D-69173C0AD8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t="81521"/>
          <a:stretch/>
        </p:blipFill>
        <p:spPr>
          <a:xfrm>
            <a:off x="-102476" y="6407707"/>
            <a:ext cx="12294476" cy="45029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A5067E0-9B75-4861-8F9A-F34D8929D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45944" y="113714"/>
            <a:ext cx="680548" cy="67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 3">
            <a:extLst>
              <a:ext uri="{FF2B5EF4-FFF2-40B4-BE49-F238E27FC236}">
                <a16:creationId xmlns:a16="http://schemas.microsoft.com/office/drawing/2014/main" id="{03355E54-9934-48EC-B4CE-9E15C21A5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9329" y="104752"/>
            <a:ext cx="1780000" cy="630000"/>
          </a:xfrm>
          <a:prstGeom prst="rect">
            <a:avLst/>
          </a:prstGeom>
        </p:spPr>
      </p:pic>
      <p:pic>
        <p:nvPicPr>
          <p:cNvPr id="9" name="Bild 3" descr="hummingbird_orange.png">
            <a:extLst>
              <a:ext uri="{FF2B5EF4-FFF2-40B4-BE49-F238E27FC236}">
                <a16:creationId xmlns:a16="http://schemas.microsoft.com/office/drawing/2014/main" id="{B9A78D1B-329C-4B85-BF83-F57C005357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788" y="59752"/>
            <a:ext cx="720000" cy="720000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4BF92CA-A8DD-400B-A322-2BB2174B5ADB}"/>
              </a:ext>
            </a:extLst>
          </p:cNvPr>
          <p:cNvCxnSpPr/>
          <p:nvPr/>
        </p:nvCxnSpPr>
        <p:spPr>
          <a:xfrm>
            <a:off x="8646768" y="1371239"/>
            <a:ext cx="0" cy="43200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8AD5A7CA-214B-4A17-AE4B-779FE44E40C2}"/>
              </a:ext>
            </a:extLst>
          </p:cNvPr>
          <p:cNvSpPr txBox="1"/>
          <p:nvPr/>
        </p:nvSpPr>
        <p:spPr>
          <a:xfrm>
            <a:off x="8766719" y="5234283"/>
            <a:ext cx="756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Heute</a:t>
            </a:r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2DDBAEAF-AF0A-42C3-A815-FA16F3500554}"/>
              </a:ext>
            </a:extLst>
          </p:cNvPr>
          <p:cNvSpPr/>
          <p:nvPr/>
        </p:nvSpPr>
        <p:spPr>
          <a:xfrm>
            <a:off x="966000" y="4695766"/>
            <a:ext cx="10800000" cy="5400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4FAA1EC-1330-4EED-9479-99A766E5806E}"/>
              </a:ext>
            </a:extLst>
          </p:cNvPr>
          <p:cNvSpPr txBox="1"/>
          <p:nvPr/>
        </p:nvSpPr>
        <p:spPr>
          <a:xfrm rot="16200000">
            <a:off x="21729" y="3109844"/>
            <a:ext cx="3276633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Bisherige Ergebnisse aufarbeiten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E8CA7AA-BA76-45E8-8A6C-9C24D18914C6}"/>
              </a:ext>
            </a:extLst>
          </p:cNvPr>
          <p:cNvSpPr txBox="1"/>
          <p:nvPr/>
        </p:nvSpPr>
        <p:spPr>
          <a:xfrm rot="16200000">
            <a:off x="2379538" y="3258520"/>
            <a:ext cx="2979281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/>
              <a:t>Leitfaden Fehlermanagement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11E3EC4-BDF4-40B8-84E6-61BCDEC0DD2A}"/>
              </a:ext>
            </a:extLst>
          </p:cNvPr>
          <p:cNvSpPr txBox="1"/>
          <p:nvPr/>
        </p:nvSpPr>
        <p:spPr>
          <a:xfrm rot="16200000">
            <a:off x="4048727" y="3540662"/>
            <a:ext cx="2383671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/>
              <a:t>Technologie-Recherche</a:t>
            </a: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4EFE1D21-78E1-49AC-B056-C84F3BB51EC4}"/>
              </a:ext>
            </a:extLst>
          </p:cNvPr>
          <p:cNvCxnSpPr/>
          <p:nvPr/>
        </p:nvCxnSpPr>
        <p:spPr>
          <a:xfrm>
            <a:off x="9757173" y="1269000"/>
            <a:ext cx="0" cy="43200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FD13E31-1A38-45A4-86B4-E8367A9646EC}"/>
              </a:ext>
            </a:extLst>
          </p:cNvPr>
          <p:cNvSpPr txBox="1"/>
          <p:nvPr/>
        </p:nvSpPr>
        <p:spPr>
          <a:xfrm>
            <a:off x="10165295" y="5267738"/>
            <a:ext cx="904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Zukunft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352AE61-380A-4EE2-B9A7-AD04924CD1BD}"/>
              </a:ext>
            </a:extLst>
          </p:cNvPr>
          <p:cNvSpPr txBox="1"/>
          <p:nvPr/>
        </p:nvSpPr>
        <p:spPr>
          <a:xfrm>
            <a:off x="6796636" y="5262447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Vergangenheit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4090583-029E-4ABA-8017-6C4DEFFD3240}"/>
              </a:ext>
            </a:extLst>
          </p:cNvPr>
          <p:cNvSpPr txBox="1"/>
          <p:nvPr/>
        </p:nvSpPr>
        <p:spPr>
          <a:xfrm rot="16200000">
            <a:off x="4436526" y="3151862"/>
            <a:ext cx="3183925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/>
              <a:t>Lösungsmöglichkeiten/Kriterien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CB0B35B-7168-4712-A141-569EE01E4B0A}"/>
              </a:ext>
            </a:extLst>
          </p:cNvPr>
          <p:cNvSpPr txBox="1"/>
          <p:nvPr/>
        </p:nvSpPr>
        <p:spPr>
          <a:xfrm rot="16200000">
            <a:off x="6139177" y="3472102"/>
            <a:ext cx="2520791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/>
              <a:t>Anfragen bei Lieferanten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E03CE62-B50C-40F4-A517-FCF3DC0D1D55}"/>
              </a:ext>
            </a:extLst>
          </p:cNvPr>
          <p:cNvSpPr txBox="1"/>
          <p:nvPr/>
        </p:nvSpPr>
        <p:spPr>
          <a:xfrm rot="16200000">
            <a:off x="5719941" y="3655802"/>
            <a:ext cx="2153390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/>
              <a:t>Paarweiser Vergleich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7F8595A-E8CF-4EE7-800A-98FA7CFCF808}"/>
              </a:ext>
            </a:extLst>
          </p:cNvPr>
          <p:cNvSpPr txBox="1"/>
          <p:nvPr/>
        </p:nvSpPr>
        <p:spPr>
          <a:xfrm rot="16200000">
            <a:off x="6699983" y="3285146"/>
            <a:ext cx="2899910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/>
              <a:t>Paarweisen Vgl. durchführen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8AE0FFD-4FF8-48BE-B8F5-EF645C0DD562}"/>
              </a:ext>
            </a:extLst>
          </p:cNvPr>
          <p:cNvSpPr txBox="1"/>
          <p:nvPr/>
        </p:nvSpPr>
        <p:spPr>
          <a:xfrm rot="16200000">
            <a:off x="7355320" y="2956349"/>
            <a:ext cx="3578840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/>
              <a:t>Präsentation + Entscheidungsmatrix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E3DBBD7-987F-449D-ADDB-870E7A1A68F5}"/>
              </a:ext>
            </a:extLst>
          </p:cNvPr>
          <p:cNvSpPr txBox="1"/>
          <p:nvPr/>
        </p:nvSpPr>
        <p:spPr>
          <a:xfrm rot="16200000">
            <a:off x="9158864" y="3412347"/>
            <a:ext cx="2640301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/>
              <a:t>Selbstständige Bewertung</a:t>
            </a:r>
          </a:p>
        </p:txBody>
      </p:sp>
    </p:spTree>
    <p:extLst>
      <p:ext uri="{BB962C8B-B14F-4D97-AF65-F5344CB8AC3E}">
        <p14:creationId xmlns:p14="http://schemas.microsoft.com/office/powerpoint/2010/main" val="264882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A5067E0-9B75-4861-8F9A-F34D8929D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45944" y="113714"/>
            <a:ext cx="680548" cy="67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47507847-BE3E-453D-8C73-972A79AF6A96}"/>
              </a:ext>
            </a:extLst>
          </p:cNvPr>
          <p:cNvSpPr/>
          <p:nvPr/>
        </p:nvSpPr>
        <p:spPr>
          <a:xfrm>
            <a:off x="0" y="900001"/>
            <a:ext cx="540000" cy="5507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Ergebnisse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1EDF55C-C0DC-42F2-AA55-C24B1485654E}"/>
              </a:ext>
            </a:extLst>
          </p:cNvPr>
          <p:cNvSpPr/>
          <p:nvPr/>
        </p:nvSpPr>
        <p:spPr>
          <a:xfrm>
            <a:off x="0" y="0"/>
            <a:ext cx="12192000" cy="9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Arbeitsgruppe </a:t>
            </a:r>
            <a:r>
              <a:rPr lang="de-DE" sz="2800" b="1" dirty="0">
                <a:solidFill>
                  <a:schemeClr val="tx1"/>
                </a:solidFill>
              </a:rPr>
              <a:t>Fehlerdokumentation und -Vermeidung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3A0F42D8-8589-46C9-A78D-69173C0AD8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t="81521"/>
          <a:stretch/>
        </p:blipFill>
        <p:spPr>
          <a:xfrm>
            <a:off x="-102476" y="6407707"/>
            <a:ext cx="12294476" cy="450293"/>
          </a:xfrm>
          <a:prstGeom prst="rect">
            <a:avLst/>
          </a:prstGeom>
        </p:spPr>
      </p:pic>
      <p:pic>
        <p:nvPicPr>
          <p:cNvPr id="8" name="Bild 3">
            <a:extLst>
              <a:ext uri="{FF2B5EF4-FFF2-40B4-BE49-F238E27FC236}">
                <a16:creationId xmlns:a16="http://schemas.microsoft.com/office/drawing/2014/main" id="{03355E54-9934-48EC-B4CE-9E15C21A5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9329" y="104752"/>
            <a:ext cx="1780000" cy="630000"/>
          </a:xfrm>
          <a:prstGeom prst="rect">
            <a:avLst/>
          </a:prstGeom>
        </p:spPr>
      </p:pic>
      <p:pic>
        <p:nvPicPr>
          <p:cNvPr id="9" name="Bild 3" descr="hummingbird_orange.png">
            <a:extLst>
              <a:ext uri="{FF2B5EF4-FFF2-40B4-BE49-F238E27FC236}">
                <a16:creationId xmlns:a16="http://schemas.microsoft.com/office/drawing/2014/main" id="{B9A78D1B-329C-4B85-BF83-F57C005357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788" y="59752"/>
            <a:ext cx="720000" cy="72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1D47792-623E-4F39-9558-C25BE54E28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8379" y="1013714"/>
            <a:ext cx="9075241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89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A5067E0-9B75-4861-8F9A-F34D8929D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45944" y="113714"/>
            <a:ext cx="680548" cy="67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47507847-BE3E-453D-8C73-972A79AF6A96}"/>
              </a:ext>
            </a:extLst>
          </p:cNvPr>
          <p:cNvSpPr/>
          <p:nvPr/>
        </p:nvSpPr>
        <p:spPr>
          <a:xfrm>
            <a:off x="0" y="900001"/>
            <a:ext cx="540000" cy="5507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Ergebnisse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1EDF55C-C0DC-42F2-AA55-C24B1485654E}"/>
              </a:ext>
            </a:extLst>
          </p:cNvPr>
          <p:cNvSpPr/>
          <p:nvPr/>
        </p:nvSpPr>
        <p:spPr>
          <a:xfrm>
            <a:off x="0" y="0"/>
            <a:ext cx="12192000" cy="9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Arbeitsgruppe </a:t>
            </a:r>
            <a:r>
              <a:rPr lang="de-DE" sz="2800" b="1" dirty="0">
                <a:solidFill>
                  <a:schemeClr val="tx1"/>
                </a:solidFill>
              </a:rPr>
              <a:t>Fehlerdokumentation und -Vermeidung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3A0F42D8-8589-46C9-A78D-69173C0AD8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t="81521"/>
          <a:stretch/>
        </p:blipFill>
        <p:spPr>
          <a:xfrm>
            <a:off x="-102476" y="6407707"/>
            <a:ext cx="12294476" cy="450293"/>
          </a:xfrm>
          <a:prstGeom prst="rect">
            <a:avLst/>
          </a:prstGeom>
        </p:spPr>
      </p:pic>
      <p:pic>
        <p:nvPicPr>
          <p:cNvPr id="8" name="Bild 3">
            <a:extLst>
              <a:ext uri="{FF2B5EF4-FFF2-40B4-BE49-F238E27FC236}">
                <a16:creationId xmlns:a16="http://schemas.microsoft.com/office/drawing/2014/main" id="{03355E54-9934-48EC-B4CE-9E15C21A5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9329" y="104752"/>
            <a:ext cx="1780000" cy="630000"/>
          </a:xfrm>
          <a:prstGeom prst="rect">
            <a:avLst/>
          </a:prstGeom>
        </p:spPr>
      </p:pic>
      <p:pic>
        <p:nvPicPr>
          <p:cNvPr id="9" name="Bild 3" descr="hummingbird_orange.png">
            <a:extLst>
              <a:ext uri="{FF2B5EF4-FFF2-40B4-BE49-F238E27FC236}">
                <a16:creationId xmlns:a16="http://schemas.microsoft.com/office/drawing/2014/main" id="{B9A78D1B-329C-4B85-BF83-F57C005357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788" y="59752"/>
            <a:ext cx="720000" cy="720000"/>
          </a:xfrm>
          <a:prstGeom prst="rect">
            <a:avLst/>
          </a:prstGeom>
        </p:spPr>
      </p:pic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6A9EBA99-32C2-4290-BDFE-084712751A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1731650"/>
              </p:ext>
            </p:extLst>
          </p:nvPr>
        </p:nvGraphicFramePr>
        <p:xfrm>
          <a:off x="1129740" y="1478916"/>
          <a:ext cx="10656795" cy="4189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84539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</Words>
  <Application>Microsoft Office PowerPoint</Application>
  <PresentationFormat>Breitbild</PresentationFormat>
  <Paragraphs>106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Jens Meschede</dc:creator>
  <cp:lastModifiedBy>Jens Meschede</cp:lastModifiedBy>
  <cp:revision>38</cp:revision>
  <dcterms:created xsi:type="dcterms:W3CDTF">2021-02-01T10:29:06Z</dcterms:created>
  <dcterms:modified xsi:type="dcterms:W3CDTF">2021-07-06T12:40:57Z</dcterms:modified>
</cp:coreProperties>
</file>